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B643-4DA2-4298-B563-BC96BADB36AA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8173-B9FF-4EE3-8A66-C27C3D598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16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B643-4DA2-4298-B563-BC96BADB36AA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8173-B9FF-4EE3-8A66-C27C3D598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78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B643-4DA2-4298-B563-BC96BADB36AA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8173-B9FF-4EE3-8A66-C27C3D598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84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B643-4DA2-4298-B563-BC96BADB36AA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8173-B9FF-4EE3-8A66-C27C3D598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96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B643-4DA2-4298-B563-BC96BADB36AA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8173-B9FF-4EE3-8A66-C27C3D598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11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B643-4DA2-4298-B563-BC96BADB36AA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8173-B9FF-4EE3-8A66-C27C3D598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3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B643-4DA2-4298-B563-BC96BADB36AA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8173-B9FF-4EE3-8A66-C27C3D598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64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B643-4DA2-4298-B563-BC96BADB36AA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8173-B9FF-4EE3-8A66-C27C3D598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14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B643-4DA2-4298-B563-BC96BADB36AA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8173-B9FF-4EE3-8A66-C27C3D598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62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B643-4DA2-4298-B563-BC96BADB36AA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8173-B9FF-4EE3-8A66-C27C3D598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65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B643-4DA2-4298-B563-BC96BADB36AA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8173-B9FF-4EE3-8A66-C27C3D598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68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B643-4DA2-4298-B563-BC96BADB36AA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28173-B9FF-4EE3-8A66-C27C3D598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86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 smtClean="0">
                <a:latin typeface="Times New Roman" pitchFamily="18" charset="0"/>
                <a:cs typeface="Times New Roman" pitchFamily="18" charset="0"/>
              </a:rPr>
              <a:t>KOHLE</a:t>
            </a:r>
            <a:endParaRPr lang="cs-CZ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Evelína Fenclová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068880" cy="5184576"/>
          </a:xfrm>
        </p:spPr>
      </p:pic>
      <p:sp>
        <p:nvSpPr>
          <p:cNvPr id="5" name="TextovéPole 4"/>
          <p:cNvSpPr txBox="1"/>
          <p:nvPr/>
        </p:nvSpPr>
        <p:spPr>
          <a:xfrm>
            <a:off x="4932040" y="600889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Bild 10 – Verwüstung der Landschaft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QUIZ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Was ist die Kohle?</a:t>
            </a:r>
          </a:p>
          <a:p>
            <a:pPr marL="514350" indent="-514350"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Mindestens 2 Elemente der Zusammensetzung?</a:t>
            </a:r>
          </a:p>
          <a:p>
            <a:pPr marL="514350" indent="-514350"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Typen der Kohle? </a:t>
            </a:r>
          </a:p>
          <a:p>
            <a:pPr marL="514350" indent="-514350"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Die Vorkommen der Kohle?</a:t>
            </a:r>
          </a:p>
          <a:p>
            <a:pPr marL="514350" indent="-514350"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Mindestens 3 Beispiele der Verwendung?</a:t>
            </a:r>
          </a:p>
          <a:p>
            <a:pPr marL="514350" indent="-514350"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Was ist der Treibhauseffekt?</a:t>
            </a:r>
          </a:p>
          <a:p>
            <a:pPr marL="514350" indent="-514350">
              <a:buAutoNum type="arabicParenR"/>
            </a:pPr>
            <a:endParaRPr lang="cs-CZ" dirty="0" smtClean="0"/>
          </a:p>
          <a:p>
            <a:pPr marL="514350" indent="-514350">
              <a:buAutoNum type="arabicParenR"/>
            </a:pPr>
            <a:endParaRPr lang="cs-CZ" dirty="0" smtClean="0"/>
          </a:p>
          <a:p>
            <a:pPr marL="514350" indent="-51435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4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QUELLEN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i="1" dirty="0">
                <a:latin typeface="Times New Roman" pitchFamily="18" charset="0"/>
                <a:cs typeface="Times New Roman" pitchFamily="18" charset="0"/>
              </a:rPr>
              <a:t>Uhlí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 [online]. San Francisco, 2010 [cit. 2019-09-27]. Dostupné z: https://cs.wikipedia.org/wiki/Uhl%C3%AD</a:t>
            </a:r>
          </a:p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Vše o uhlí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 [online]. ČR, 2014 [cit. 2019-09-27]. Dostupné z: http://www.naseuhli.cz/vse-o-uhli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Bild 1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http://www.holz-kohle-briketts.de/editor/image/eshop_products/zbd00038_l.jpg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Bild 2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https://www.hausjournal.net/wp-content/uploads/Heizen-mit-Steinkohle-720x480.jpg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Bild 3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https://static2.redcart.pl/templates/images/thumb/7542/800/9999/pl/0/templates/images/products/7542/5965223d646d14b20e8fb6903d3c9e72.jpg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Bild 4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https://de.actualitix.com/doc/karte/wld/mapa-welt-kohle-reserven-nach-landern.jpg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Bild 5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https://upload.wikimedia.org/wikipedia/commons/1/18/Kraftwerk_Weisweiler_zur_Erntezeit.jpg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Bild 6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https://www.energieleben.at/wp-content/uploads/2011/07/lampenputzer.jpg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Bild 7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https://upload.wikimedia.org/wikipedia/commons/d/da/Koks_Brennstoff.jpg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Bild 8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https://p5.focus.de/img/fotos/origs735396/0472326920-w630-h420-o-q75-p5/wissen-oel-nobelfamilie-kopie.jpg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Bild 9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https://wiki.bildungsserver.de/klimawandel/upload/thumb/Treibhauseffekt.gif/420px-Treibhauseffekt.gif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Bild 10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https://1gr.cz/fotky/idnes/11/103/org/JB3ebd9d__27_0118.jpg?ver=1</a:t>
            </a:r>
            <a:r>
              <a:rPr lang="cs-CZ" u="sng" dirty="0"/>
              <a:t/>
            </a:r>
            <a:br>
              <a:rPr lang="cs-CZ" u="sng" dirty="0"/>
            </a:br>
            <a:r>
              <a:rPr lang="it-IT" u="sng" dirty="0"/>
              <a:t/>
            </a:r>
            <a:br>
              <a:rPr lang="it-IT" u="sng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6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WORTSCHATZ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Bestehen – skládat se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Beinhalten – obsahovat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Entstehen – vznikat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Abbauen – těžit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Der Kohlenstoff – uhlík 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Der Wassestoff – vodík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Der Sauerstoff – kyslík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Der Schwefel – síra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Die Beimengung – příměs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Der Torf – rašelina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Der Bergbau – těžba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Das Bergwerk – důl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Das Eisen – železo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Der Wärmekraftwerk – tepelná elektrárna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Das Verflüssigen – zkapalnění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Der Treibhauseffekt – skleníkový efekt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Der Verbrennung – spalování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Die Beseitigung - odstranění</a:t>
            </a:r>
          </a:p>
        </p:txBody>
      </p:sp>
    </p:spTree>
    <p:extLst>
      <p:ext uri="{BB962C8B-B14F-4D97-AF65-F5344CB8AC3E}">
        <p14:creationId xmlns:p14="http://schemas.microsoft.com/office/powerpoint/2010/main" val="27271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WAS IST DAS?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Bestandteile: Kohlenstoff, Wasserstoff, Sauerstoff, Schwefel, (Uran, Thorium)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 Typen: Braunkohle und Steinkohle</a:t>
            </a:r>
          </a:p>
          <a:p>
            <a:pPr marL="0" indent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72381"/>
            <a:ext cx="3960440" cy="264029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3" y="3383263"/>
            <a:ext cx="3339776" cy="267116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3" y="588043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Bild 1 - Braunkohle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28184" y="590797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Bild 2 - Steinkohle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ENTSTEHUNG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29521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Palälozoikum, Mezozoikum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Der Gehalt des Kohlenstoffes</a:t>
            </a:r>
          </a:p>
          <a:p>
            <a:pPr marL="0" indent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Pflanzen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Torf  Braunkohle  Steinkohle  Anthrazit</a:t>
            </a:r>
          </a:p>
          <a:p>
            <a:pPr marL="0" indent="0" algn="ctr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 algn="ctr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1" y="4286376"/>
            <a:ext cx="2250762" cy="18139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00" y="4172279"/>
            <a:ext cx="2435690" cy="19480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76879"/>
            <a:ext cx="2664296" cy="177619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771800" y="506497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ym typeface="Wingdings" pitchFamily="2" charset="2"/>
              </a:rPr>
              <a:t>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912706" y="5064977"/>
            <a:ext cx="45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ym typeface="Wingdings" pitchFamily="2" charset="2"/>
              </a:rPr>
              <a:t>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15616" y="6100312"/>
            <a:ext cx="1472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Bild 3 - Torf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VORKOMMEN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900 000 Tonnen/134 Jahren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USA, China, Russland, Indien, Südafrika, Australien, Deutschland – Ruhrgebiet, Tschechischen Republik – Ostrava, Karviná, Most</a:t>
            </a:r>
          </a:p>
          <a:p>
            <a:pPr marL="0" indent="0">
              <a:buNone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RESERVEN DER KOHLE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45680" cy="4259580"/>
          </a:xfrm>
        </p:spPr>
      </p:pic>
      <p:sp>
        <p:nvSpPr>
          <p:cNvPr id="5" name="TextovéPole 4"/>
          <p:cNvSpPr txBox="1"/>
          <p:nvPr/>
        </p:nvSpPr>
        <p:spPr>
          <a:xfrm>
            <a:off x="5292080" y="587198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Bild 4 – Reserven der Kohle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VERWENDUNG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Brennstoff</a:t>
            </a:r>
          </a:p>
          <a:p>
            <a:pPr marL="514350" indent="-514350">
              <a:buAutoNum type="arabicParenR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Elektrizität – Wärmekraftwerken</a:t>
            </a:r>
          </a:p>
          <a:p>
            <a:pPr marL="514350" indent="-514350">
              <a:buAutoNum type="arabicParenR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Leuchtgas</a:t>
            </a:r>
          </a:p>
          <a:p>
            <a:pPr marL="514350" indent="-514350">
              <a:buAutoNum type="arabicParenR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Koks</a:t>
            </a:r>
          </a:p>
          <a:p>
            <a:pPr marL="514350" indent="-514350">
              <a:buAutoNum type="arabicParenR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Erdöl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 Verflüssigen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00" y="1412776"/>
            <a:ext cx="3103610" cy="19442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72200" y="3403739"/>
            <a:ext cx="2520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Bild 5 - Wärmekraftwerk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1584176" cy="243963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11560" y="638132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Bild 6 - Leuchtgas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28" y="4215158"/>
            <a:ext cx="2785337" cy="208552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018045" y="6381328"/>
            <a:ext cx="13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Bild 7 - Koks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215158"/>
            <a:ext cx="3128281" cy="208552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268232" y="635271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Bild 8 - Erdöl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GEFAHR UND NACHTEILE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Unfälle in den Bergwerken</a:t>
            </a:r>
          </a:p>
          <a:p>
            <a:pPr marL="514350" indent="-514350"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Giftigen Gase</a:t>
            </a:r>
          </a:p>
          <a:p>
            <a:pPr marL="514350" indent="-514350"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Treibhauseffekt (CO₂)</a:t>
            </a:r>
          </a:p>
          <a:p>
            <a:pPr marL="514350" indent="-514350"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Devastierung der Landschaft</a:t>
            </a:r>
          </a:p>
          <a:p>
            <a:pPr marL="514350" indent="-514350"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Saurer Regen</a:t>
            </a:r>
          </a:p>
          <a:p>
            <a:pPr marL="0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488832" cy="4104456"/>
          </a:xfrm>
        </p:spPr>
      </p:pic>
      <p:sp>
        <p:nvSpPr>
          <p:cNvPr id="6" name="TextovéPole 5"/>
          <p:cNvSpPr txBox="1"/>
          <p:nvPr/>
        </p:nvSpPr>
        <p:spPr>
          <a:xfrm>
            <a:off x="6300192" y="537321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Bild 9 - Treibhauseffekt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5772</TotalTime>
  <Words>258</Words>
  <Application>Microsoft Office PowerPoint</Application>
  <PresentationFormat>Předvádění na obrazovce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KOHLE</vt:lpstr>
      <vt:lpstr>WORTSCHATZ</vt:lpstr>
      <vt:lpstr>WAS IST DAS?</vt:lpstr>
      <vt:lpstr>ENTSTEHUNG</vt:lpstr>
      <vt:lpstr>VORKOMMEN</vt:lpstr>
      <vt:lpstr>RESERVEN DER KOHLE</vt:lpstr>
      <vt:lpstr>VERWENDUNG</vt:lpstr>
      <vt:lpstr>GEFAHR UND NACHTEILE</vt:lpstr>
      <vt:lpstr>Prezentace aplikace PowerPoint</vt:lpstr>
      <vt:lpstr>Prezentace aplikace PowerPoint</vt:lpstr>
      <vt:lpstr>QUIZ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KOHLE</dc:title>
  <dc:creator>Evelína Fenclová</dc:creator>
  <cp:lastModifiedBy>Radka Košařová</cp:lastModifiedBy>
  <cp:revision>12</cp:revision>
  <dcterms:created xsi:type="dcterms:W3CDTF">2019-09-28T08:11:00Z</dcterms:created>
  <dcterms:modified xsi:type="dcterms:W3CDTF">2019-10-08T11:49:00Z</dcterms:modified>
</cp:coreProperties>
</file>