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08229d82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08229d82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8229d82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08229d82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8229d82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08229d82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08229d82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08229d82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8229d82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08229d82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08229d822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08229d822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0c32420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0c32420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55539ea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55539ea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08229d822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08229d82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8229d8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8229d8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08229d82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08229d82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08229d82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08229d82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08229d82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08229d82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8229d82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8229d82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08229d82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08229d82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08229d82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08229d82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08229d82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08229d82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4.jpg"/><Relationship Id="rId5" Type="http://schemas.openxmlformats.org/officeDocument/2006/relationships/image" Target="../media/image17.jpg"/><Relationship Id="rId6" Type="http://schemas.openxmlformats.org/officeDocument/2006/relationships/image" Target="../media/image20.jpg"/><Relationship Id="rId7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2.jp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23.jpg"/><Relationship Id="rId5" Type="http://schemas.openxmlformats.org/officeDocument/2006/relationships/image" Target="../media/image26.jpg"/><Relationship Id="rId6" Type="http://schemas.openxmlformats.org/officeDocument/2006/relationships/image" Target="../media/image16.jpg"/><Relationship Id="rId7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3.jpg"/><Relationship Id="rId5" Type="http://schemas.openxmlformats.org/officeDocument/2006/relationships/image" Target="../media/image8.jpg"/><Relationship Id="rId6" Type="http://schemas.openxmlformats.org/officeDocument/2006/relationships/image" Target="../media/image11.jpg"/><Relationship Id="rId7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7200"/>
              <a:t>Musikinstrumente</a:t>
            </a:r>
            <a:endParaRPr sz="72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Magdalena Rosolová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6. das Fagott</a:t>
            </a:r>
            <a:endParaRPr sz="3000"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cs" sz="2400">
                <a:solidFill>
                  <a:srgbClr val="000000"/>
                </a:solidFill>
              </a:rPr>
              <a:t>Ahorn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cs" sz="2400">
                <a:solidFill>
                  <a:srgbClr val="000000"/>
                </a:solidFill>
              </a:rPr>
              <a:t>Rosenholz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89267">
            <a:off x="3641249" y="552250"/>
            <a:ext cx="2765877" cy="43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2. </a:t>
            </a:r>
            <a:r>
              <a:rPr lang="cs" sz="3000"/>
              <a:t>Schlaginstrumente</a:t>
            </a:r>
            <a:endParaRPr sz="30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50" y="1669575"/>
            <a:ext cx="2045751" cy="20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9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chemeClr val="dk1"/>
                </a:solidFill>
              </a:rPr>
              <a:t>die Pauke, der Triangel, di</a:t>
            </a: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e Große Trommel, Becken, das Xylophon, die Glocke, der Carillon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1525" y="3048450"/>
            <a:ext cx="2518176" cy="188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2975" y="1627425"/>
            <a:ext cx="1888626" cy="188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4163" y="2142321"/>
            <a:ext cx="3149200" cy="17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250" y="3414051"/>
            <a:ext cx="3000374" cy="15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222222"/>
                </a:solidFill>
                <a:highlight>
                  <a:srgbClr val="FFFFFF"/>
                </a:highlight>
              </a:rPr>
              <a:t>3.  Saiteninstrumente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arenR"/>
            </a:pPr>
            <a:r>
              <a:rPr lang="cs" sz="2400">
                <a:solidFill>
                  <a:schemeClr val="dk1"/>
                </a:solidFill>
              </a:rPr>
              <a:t>Tasteninstrumente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arenR"/>
            </a:pPr>
            <a:r>
              <a:rPr lang="cs" sz="2400">
                <a:solidFill>
                  <a:schemeClr val="dk1"/>
                </a:solidFill>
              </a:rPr>
              <a:t>Zupfinstrumente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arenR"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Streicheninstrumente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lphaLcParenR"/>
            </a:pPr>
            <a:r>
              <a:rPr lang="cs" sz="3000"/>
              <a:t>Tasteninstrumente</a:t>
            </a:r>
            <a:endParaRPr sz="3000"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73" y="1777750"/>
            <a:ext cx="5070794" cy="33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195775" y="1188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chemeClr val="dk1"/>
                </a:solidFill>
              </a:rPr>
              <a:t>das Klavier, das Zymbal, das Cembalo</a:t>
            </a:r>
            <a:endParaRPr sz="2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Fichte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Linde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5525" y="1857838"/>
            <a:ext cx="3243124" cy="320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5297" y="295675"/>
            <a:ext cx="2979354" cy="227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b)  </a:t>
            </a:r>
            <a:r>
              <a:rPr lang="cs" sz="3000"/>
              <a:t>Zupfinstrumenten</a:t>
            </a:r>
            <a:endParaRPr sz="3000"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chemeClr val="dk1"/>
                </a:solidFill>
              </a:rPr>
              <a:t>die Gittare</a:t>
            </a:r>
            <a:endParaRPr sz="2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Fichte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Zeder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Rosenholz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Mahagoni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Ahorn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chemeClr val="dk1"/>
                </a:solidFill>
              </a:rPr>
              <a:t>die Harfe</a:t>
            </a:r>
            <a:endParaRPr sz="2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Ahorn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2536038" y="1747688"/>
            <a:ext cx="4071923" cy="22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6127" y="445025"/>
            <a:ext cx="3562622" cy="445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222222"/>
                </a:solidFill>
                <a:highlight>
                  <a:srgbClr val="FFFFFF"/>
                </a:highlight>
              </a:rPr>
              <a:t>c)  </a:t>
            </a:r>
            <a:r>
              <a:rPr lang="cs" sz="3000">
                <a:solidFill>
                  <a:srgbClr val="222222"/>
                </a:solidFill>
                <a:highlight>
                  <a:srgbClr val="FFFFFF"/>
                </a:highlight>
              </a:rPr>
              <a:t>Streicheninstrumente</a:t>
            </a:r>
            <a:endParaRPr sz="3000"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225" y="1428750"/>
            <a:ext cx="596502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15095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die Violine, die Bratsche, das Violoncello, der Kontrabass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-"/>
            </a:pPr>
            <a:r>
              <a:rPr lang="cs">
                <a:solidFill>
                  <a:srgbClr val="222222"/>
                </a:solidFill>
                <a:highlight>
                  <a:srgbClr val="FFFFFF"/>
                </a:highlight>
              </a:rPr>
              <a:t>Fichte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-"/>
            </a:pPr>
            <a:r>
              <a:rPr lang="cs">
                <a:solidFill>
                  <a:srgbClr val="222222"/>
                </a:solidFill>
                <a:highlight>
                  <a:srgbClr val="FFFFFF"/>
                </a:highlight>
              </a:rPr>
              <a:t>Ahorn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-"/>
            </a:pPr>
            <a:r>
              <a:rPr lang="cs">
                <a:solidFill>
                  <a:srgbClr val="222222"/>
                </a:solidFill>
                <a:highlight>
                  <a:srgbClr val="FFFFFF"/>
                </a:highlight>
              </a:rPr>
              <a:t>Ebenholzbaum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-"/>
            </a:pPr>
            <a:r>
              <a:rPr lang="cs">
                <a:solidFill>
                  <a:srgbClr val="222222"/>
                </a:solidFill>
                <a:highlight>
                  <a:srgbClr val="FFFFFF"/>
                </a:highlight>
              </a:rPr>
              <a:t>Kirsche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-"/>
            </a:pPr>
            <a:r>
              <a:rPr lang="cs">
                <a:solidFill>
                  <a:srgbClr val="222222"/>
                </a:solidFill>
                <a:highlight>
                  <a:srgbClr val="FFFFFF"/>
                </a:highlight>
              </a:rPr>
              <a:t>Birnbaum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-"/>
            </a:pPr>
            <a:r>
              <a:rPr lang="cs">
                <a:solidFill>
                  <a:srgbClr val="222222"/>
                </a:solidFill>
                <a:highlight>
                  <a:srgbClr val="FFFFFF"/>
                </a:highlight>
              </a:rPr>
              <a:t>Pappel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cs" sz="2400">
                <a:solidFill>
                  <a:srgbClr val="000000"/>
                </a:solidFill>
              </a:rPr>
              <a:t>Warum gehört Saxophon zu den hölzernen Musikinstrumenten?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cs" sz="2400">
                <a:solidFill>
                  <a:srgbClr val="000000"/>
                </a:solidFill>
              </a:rPr>
              <a:t>Welche Arten von Blasinstrumenten gibt es?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cs" sz="2400">
                <a:solidFill>
                  <a:srgbClr val="000000"/>
                </a:solidFill>
              </a:rPr>
              <a:t>Welches Musikinstrument hat zwei Rohrbläte?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Erkennst du diese Musikinstrumente?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800" y="2218200"/>
            <a:ext cx="3025300" cy="22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1600" y="1145425"/>
            <a:ext cx="2295561" cy="22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52475"/>
            <a:ext cx="2380950" cy="15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7125" y="2604200"/>
            <a:ext cx="2619575" cy="196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06250" y="1596688"/>
            <a:ext cx="3025299" cy="1366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11700" y="189275"/>
            <a:ext cx="8520600" cy="43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6000">
                <a:solidFill>
                  <a:srgbClr val="000000"/>
                </a:solidFill>
              </a:rPr>
              <a:t>die Ende</a:t>
            </a:r>
            <a:endParaRPr sz="6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Arten von Musikinstrumenten:</a:t>
            </a:r>
            <a:endParaRPr sz="30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" sz="2400">
                <a:solidFill>
                  <a:schemeClr val="dk1"/>
                </a:solidFill>
              </a:rPr>
              <a:t>Blasinstrumente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" sz="2400">
                <a:solidFill>
                  <a:schemeClr val="dk1"/>
                </a:solidFill>
              </a:rPr>
              <a:t>Schlaginstrumente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Saiteninstrumente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cs" sz="3000"/>
              <a:t>Blasinstrumente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arenR"/>
            </a:pPr>
            <a:r>
              <a:rPr lang="cs" sz="2400">
                <a:solidFill>
                  <a:schemeClr val="dk1"/>
                </a:solidFill>
              </a:rPr>
              <a:t>Aus Blech (Messing)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arenR"/>
            </a:pPr>
            <a:r>
              <a:rPr lang="cs" sz="2400">
                <a:solidFill>
                  <a:schemeClr val="dk1"/>
                </a:solidFill>
              </a:rPr>
              <a:t>Aus Holz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lphaLcParenR"/>
            </a:pPr>
            <a:r>
              <a:rPr lang="cs" sz="3000"/>
              <a:t>Aus Blech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chemeClr val="dk1"/>
                </a:solidFill>
              </a:rPr>
              <a:t>s Horn, e Trompete, s Flügelhorn, e Tuba, e Posaune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550" y="1809200"/>
            <a:ext cx="2372651" cy="17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818950"/>
            <a:ext cx="3269501" cy="111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809199"/>
            <a:ext cx="2982525" cy="134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7475" y="3708494"/>
            <a:ext cx="3081675" cy="12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58900" y="1809188"/>
            <a:ext cx="2035974" cy="203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25" y="-214312"/>
            <a:ext cx="7429524" cy="55721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b) </a:t>
            </a:r>
            <a:r>
              <a:rPr lang="cs" sz="3000"/>
              <a:t>Aus Holz</a:t>
            </a:r>
            <a:endParaRPr sz="3000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68675"/>
            <a:ext cx="8600100" cy="3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die Piccoloflöte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3000">
                <a:solidFill>
                  <a:srgbClr val="222222"/>
                </a:solidFill>
                <a:highlight>
                  <a:srgbClr val="FFFFFF"/>
                </a:highlight>
              </a:rPr>
              <a:t>2. die Flöte</a:t>
            </a:r>
            <a:endParaRPr sz="3000"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6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-"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Ahorn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-"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Birnbaum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-"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Rosenholz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-"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Ebenholzbaum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725" y="1280523"/>
            <a:ext cx="5233700" cy="294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3000">
                <a:solidFill>
                  <a:srgbClr val="222222"/>
                </a:solidFill>
                <a:highlight>
                  <a:srgbClr val="FFFFFF"/>
                </a:highlight>
              </a:rPr>
              <a:t>3. die Oboe</a:t>
            </a:r>
            <a:endParaRPr sz="3000"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-"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Grenadill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-"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Rosenholz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2 Rohrblätte: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-"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Pfahlrohr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850" y="1017725"/>
            <a:ext cx="5777775" cy="38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3000">
                <a:solidFill>
                  <a:srgbClr val="222222"/>
                </a:solidFill>
                <a:highlight>
                  <a:srgbClr val="FFFFFF"/>
                </a:highlight>
              </a:rPr>
              <a:t>4. die Klarinette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725" y="1017725"/>
            <a:ext cx="4841650" cy="363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86525"/>
            <a:ext cx="8520600" cy="33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-"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Grenadille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-"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Ebenholzbaum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-"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Buchsbaum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-"/>
            </a:pP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</a:rPr>
              <a:t>Pfahlrohr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3000">
                <a:solidFill>
                  <a:srgbClr val="222222"/>
                </a:solidFill>
                <a:highlight>
                  <a:srgbClr val="FFFFFF"/>
                </a:highlight>
              </a:rPr>
              <a:t>5</a:t>
            </a:r>
            <a:r>
              <a:rPr lang="cs" sz="3000">
                <a:solidFill>
                  <a:srgbClr val="222222"/>
                </a:solidFill>
                <a:highlight>
                  <a:srgbClr val="FFFFFF"/>
                </a:highlight>
              </a:rPr>
              <a:t>. das Saxophone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6100" y="650100"/>
            <a:ext cx="4565250" cy="42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cs" sz="2400">
                <a:solidFill>
                  <a:schemeClr val="dk1"/>
                </a:solidFill>
              </a:rPr>
              <a:t>Rohrblat aus Pfahlrohr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